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1699" r:id="rId5"/>
    <p:sldId id="3900" r:id="rId6"/>
    <p:sldId id="3891" r:id="rId7"/>
    <p:sldId id="3893" r:id="rId8"/>
    <p:sldId id="3901" r:id="rId9"/>
    <p:sldId id="3880" r:id="rId10"/>
    <p:sldId id="3923" r:id="rId11"/>
    <p:sldId id="3918" r:id="rId12"/>
    <p:sldId id="3917" r:id="rId13"/>
    <p:sldId id="3905" r:id="rId14"/>
    <p:sldId id="3911" r:id="rId15"/>
    <p:sldId id="3894" r:id="rId16"/>
    <p:sldId id="3899" r:id="rId17"/>
    <p:sldId id="3919" r:id="rId18"/>
    <p:sldId id="3864" r:id="rId1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F73089F-E393-4780-9960-E7655E01B48D}">
          <p14:sldIdLst>
            <p14:sldId id="1699"/>
            <p14:sldId id="3900"/>
            <p14:sldId id="3891"/>
            <p14:sldId id="3893"/>
            <p14:sldId id="3901"/>
            <p14:sldId id="3880"/>
            <p14:sldId id="3923"/>
            <p14:sldId id="3918"/>
            <p14:sldId id="3917"/>
            <p14:sldId id="3905"/>
            <p14:sldId id="3911"/>
            <p14:sldId id="3894"/>
            <p14:sldId id="3899"/>
            <p14:sldId id="3919"/>
            <p14:sldId id="38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840" userDrawn="1">
          <p15:clr>
            <a:srgbClr val="A4A3A4"/>
          </p15:clr>
        </p15:guide>
        <p15:guide id="4" orient="horz" pos="24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, Susan" initials="LS" lastIdx="1" clrIdx="0">
    <p:extLst>
      <p:ext uri="{19B8F6BF-5375-455C-9EA6-DF929625EA0E}">
        <p15:presenceInfo xmlns:p15="http://schemas.microsoft.com/office/powerpoint/2012/main" userId="S::SusanLee@vhb.com::999d6e33-7f8f-4777-8cd9-8e122d81f10f" providerId="AD"/>
      </p:ext>
    </p:extLst>
  </p:cmAuthor>
  <p:cmAuthor id="2" name="Crandall, Jordan" initials="CJ" lastIdx="17" clrIdx="1">
    <p:extLst>
      <p:ext uri="{19B8F6BF-5375-455C-9EA6-DF929625EA0E}">
        <p15:presenceInfo xmlns:p15="http://schemas.microsoft.com/office/powerpoint/2012/main" userId="S::jcrandall@vhb.com::4166df3f-8c87-490a-bba4-18903e0a2101" providerId="AD"/>
      </p:ext>
    </p:extLst>
  </p:cmAuthor>
  <p:cmAuthor id="3" name="Ostrodka, Curtis" initials="OC" lastIdx="8" clrIdx="2">
    <p:extLst>
      <p:ext uri="{19B8F6BF-5375-455C-9EA6-DF929625EA0E}">
        <p15:presenceInfo xmlns:p15="http://schemas.microsoft.com/office/powerpoint/2012/main" userId="S::COstrodka@vhb.com::484c2f52-0d41-4db4-af9e-a2f696e8bf32" providerId="AD"/>
      </p:ext>
    </p:extLst>
  </p:cmAuthor>
  <p:cmAuthor id="4" name="Bird, Jason/TPA" initials="BJ" lastIdx="1" clrIdx="3">
    <p:extLst>
      <p:ext uri="{19B8F6BF-5375-455C-9EA6-DF929625EA0E}">
        <p15:presenceInfo xmlns:p15="http://schemas.microsoft.com/office/powerpoint/2012/main" userId="S::JASON.BIRD@jacobs.com::e78d6c9e-2c0b-45a2-8aac-fc2729ef55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4DF"/>
    <a:srgbClr val="789C48"/>
    <a:srgbClr val="205096"/>
    <a:srgbClr val="E6EEFA"/>
    <a:srgbClr val="0971CE"/>
    <a:srgbClr val="13426B"/>
    <a:srgbClr val="154168"/>
    <a:srgbClr val="0070C0"/>
    <a:srgbClr val="0C426A"/>
    <a:srgbClr val="002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824" autoAdjust="0"/>
    <p:restoredTop sz="82685" autoAdjust="0"/>
  </p:normalViewPr>
  <p:slideViewPr>
    <p:cSldViewPr snapToGrid="0">
      <p:cViewPr>
        <p:scale>
          <a:sx n="95" d="100"/>
          <a:sy n="95" d="100"/>
        </p:scale>
        <p:origin x="312" y="66"/>
      </p:cViewPr>
      <p:guideLst>
        <p:guide orient="horz" pos="1224"/>
        <p:guide pos="3840"/>
        <p:guide pos="840"/>
        <p:guide orient="horz" pos="24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E5EDFE-FE98-46BA-904C-2FA9FCDBA29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698932-6D43-4810-973C-1B9951B67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79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C4FE36F3-1519-4854-B52E-4C69D2FC846B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AFF97AEA-DAC4-4BF9-BD5F-5DF3E0BDD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93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2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https://www.faa.gov/uas/advanced_operations/urban_air_mobility/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F94EA-B102-4242-A9A0-10FF3E1905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47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48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VHB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81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VHB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40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F97AEA-DAC4-4BF9-BD5F-5DF3E0BDDC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55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Tanya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19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26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Charles to close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0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photo"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9143999" cy="1143000"/>
          </a:xfrm>
        </p:spPr>
        <p:txBody>
          <a:bodyPr/>
          <a:lstStyle>
            <a:lvl1pPr marL="228600" indent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1" y="1600155"/>
            <a:ext cx="9143869" cy="4572045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 Slide - no logo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5423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5954230"/>
            <a:ext cx="12192000" cy="903770"/>
          </a:xfrm>
          <a:solidFill>
            <a:schemeClr val="bg1"/>
          </a:solidFill>
        </p:spPr>
        <p:txBody>
          <a:bodyPr tIns="0" anchor="ctr"/>
          <a:lstStyle>
            <a:lvl1pPr marL="174625" indent="-4763" algn="l">
              <a:buClr>
                <a:schemeClr val="tx1">
                  <a:lumMod val="50000"/>
                  <a:lumOff val="50000"/>
                </a:schemeClr>
              </a:buClr>
              <a:buNone/>
              <a:defRPr sz="1600" b="0" baseline="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  <a:lvl2pPr marL="742950" indent="-285750">
              <a:buClr>
                <a:schemeClr val="tx1">
                  <a:lumMod val="50000"/>
                  <a:lumOff val="50000"/>
                </a:schemeClr>
              </a:buClr>
              <a:defRPr sz="1800">
                <a:solidFill>
                  <a:schemeClr val="bg1"/>
                </a:solidFill>
              </a:defRPr>
            </a:lvl2pPr>
          </a:lstStyle>
          <a:p>
            <a:pPr lvl="0"/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452" y="6084918"/>
            <a:ext cx="10984033" cy="274321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light" panose="020B0402040204020203" pitchFamily="34" charset="0"/>
              </a:defRPr>
            </a:lvl1pPr>
            <a:lvl2pPr marL="115888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0369" y="6422976"/>
            <a:ext cx="10983116" cy="26877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Location | Client</a:t>
            </a:r>
          </a:p>
        </p:txBody>
      </p:sp>
    </p:spTree>
    <p:extLst>
      <p:ext uri="{BB962C8B-B14F-4D97-AF65-F5344CB8AC3E}">
        <p14:creationId xmlns:p14="http://schemas.microsoft.com/office/powerpoint/2010/main" val="1066767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 - with logo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5423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55755"/>
            <a:ext cx="12192000" cy="902208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62339" y="6068292"/>
            <a:ext cx="9875676" cy="274321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defRPr>
            </a:lvl1pPr>
            <a:lvl2pPr marL="115888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63256" y="6406350"/>
            <a:ext cx="9874759" cy="2687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Location | Client</a:t>
            </a:r>
          </a:p>
        </p:txBody>
      </p:sp>
    </p:spTree>
    <p:extLst>
      <p:ext uri="{BB962C8B-B14F-4D97-AF65-F5344CB8AC3E}">
        <p14:creationId xmlns:p14="http://schemas.microsoft.com/office/powerpoint/2010/main" val="191071024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 Slide - with logo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5423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55755"/>
            <a:ext cx="12192000" cy="902208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52814" y="6068292"/>
            <a:ext cx="9875676" cy="274321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light" panose="020B0402040204020203" pitchFamily="34" charset="0"/>
              </a:defRPr>
            </a:lvl1pPr>
            <a:lvl2pPr marL="115888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53731" y="6406350"/>
            <a:ext cx="9874759" cy="26877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Location | Client</a:t>
            </a:r>
          </a:p>
        </p:txBody>
      </p:sp>
    </p:spTree>
    <p:extLst>
      <p:ext uri="{BB962C8B-B14F-4D97-AF65-F5344CB8AC3E}">
        <p14:creationId xmlns:p14="http://schemas.microsoft.com/office/powerpoint/2010/main" val="388759086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4754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1184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37768" y="0"/>
            <a:ext cx="5954232" cy="342368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251952" y="3561908"/>
            <a:ext cx="5940049" cy="329609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0238138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1184" cy="43386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37768" y="1"/>
            <a:ext cx="5954232" cy="25193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7768" y="2636874"/>
            <a:ext cx="3118883" cy="170121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498419" y="2640413"/>
            <a:ext cx="2693581" cy="17083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-1" y="4469221"/>
            <a:ext cx="6081823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251952" y="4469220"/>
            <a:ext cx="5940049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9732953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collage 2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37768" y="2646399"/>
            <a:ext cx="3118883" cy="17023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5621A8-BCEC-4046-94DD-5559A4B537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6237768" y="2640413"/>
            <a:ext cx="3132429" cy="1708304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1184" cy="43386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37768" y="1"/>
            <a:ext cx="5954232" cy="25193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498419" y="2640413"/>
            <a:ext cx="2693581" cy="17083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-1" y="4469221"/>
            <a:ext cx="6081823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251952" y="4469220"/>
            <a:ext cx="5940049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6410325" y="3238500"/>
            <a:ext cx="2781300" cy="619125"/>
          </a:xfrm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insert caption here ]</a:t>
            </a:r>
          </a:p>
        </p:txBody>
      </p:sp>
    </p:spTree>
    <p:extLst>
      <p:ext uri="{BB962C8B-B14F-4D97-AF65-F5344CB8AC3E}">
        <p14:creationId xmlns:p14="http://schemas.microsoft.com/office/powerpoint/2010/main" val="109188461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058400" cy="1143000"/>
          </a:xfrm>
        </p:spPr>
        <p:txBody>
          <a:bodyPr/>
          <a:lstStyle>
            <a:lvl1pPr marL="228600" indent="0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1" y="1600155"/>
            <a:ext cx="10058270" cy="403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0637D-ABB0-4563-B920-09A6B91118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06"/>
          <a:stretch/>
        </p:blipFill>
        <p:spPr>
          <a:xfrm>
            <a:off x="9341454" y="6264546"/>
            <a:ext cx="1901934" cy="4081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66FA73-91EF-4926-8965-B3F88FB338C8}"/>
              </a:ext>
            </a:extLst>
          </p:cNvPr>
          <p:cNvCxnSpPr>
            <a:cxnSpLocks/>
          </p:cNvCxnSpPr>
          <p:nvPr userDrawn="1"/>
        </p:nvCxnSpPr>
        <p:spPr>
          <a:xfrm flipH="1">
            <a:off x="545247" y="6139542"/>
            <a:ext cx="1108995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CE6610C-C829-42E0-8CAA-5E46A7109A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47" y="6203789"/>
            <a:ext cx="413440" cy="319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04E46D-B89F-4D95-A7EE-64B9AF5A76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3294" y="6234895"/>
            <a:ext cx="408160" cy="408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4E0DDB-B0EA-4840-8AF4-CC2E5944BD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3388" y="6264546"/>
            <a:ext cx="408160" cy="4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7543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large tex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058400" cy="1143000"/>
          </a:xfrm>
        </p:spPr>
        <p:txBody>
          <a:bodyPr/>
          <a:lstStyle>
            <a:lvl1pPr marL="228600" indent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1" y="1600155"/>
            <a:ext cx="10058270" cy="4035875"/>
          </a:xfrm>
        </p:spPr>
        <p:txBody>
          <a:bodyPr/>
          <a:lstStyle>
            <a:lvl1pPr marL="631825" marR="0" indent="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92D050"/>
              </a:buClr>
              <a:buSzTx/>
              <a:buFontTx/>
              <a:buNone/>
              <a:tabLst/>
              <a:defRPr sz="3000"/>
            </a:lvl1pPr>
            <a:lvl2pPr marL="631825" indent="0">
              <a:buFontTx/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65077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id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8" y="1600155"/>
            <a:ext cx="5472092" cy="403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364825" y="1604963"/>
            <a:ext cx="5827183" cy="457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hoto 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5"/>
            <a:ext cx="5181600" cy="4571999"/>
          </a:xfrm>
          <a:solidFill>
            <a:schemeClr val="bg1">
              <a:alpha val="80000"/>
            </a:schemeClr>
          </a:solidFill>
        </p:spPr>
        <p:txBody>
          <a:bodyPr tIns="182880"/>
          <a:lstStyle>
            <a:lvl1pPr marL="341313" indent="-171450">
              <a:buClr>
                <a:schemeClr val="accent3"/>
              </a:buClr>
              <a:defRPr sz="1600">
                <a:solidFill>
                  <a:schemeClr val="tx1"/>
                </a:solidFill>
              </a:defRPr>
            </a:lvl1pPr>
            <a:lvl2pPr marL="573088" indent="-231775">
              <a:buClr>
                <a:schemeClr val="accent3"/>
              </a:buClr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943600"/>
            <a:ext cx="9550400" cy="566738"/>
          </a:xfrm>
        </p:spPr>
        <p:txBody>
          <a:bodyPr anchor="b">
            <a:noAutofit/>
          </a:bodyPr>
          <a:lstStyle>
            <a:lvl1pPr marL="0" indent="0" algn="l"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ivider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 dirty="0"/>
              <a:t>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 - no logo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5423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5954230"/>
            <a:ext cx="12192000" cy="903770"/>
          </a:xfrm>
          <a:solidFill>
            <a:schemeClr val="tx1">
              <a:lumMod val="65000"/>
              <a:lumOff val="35000"/>
            </a:schemeClr>
          </a:solidFill>
        </p:spPr>
        <p:txBody>
          <a:bodyPr tIns="0" anchor="ctr"/>
          <a:lstStyle>
            <a:lvl1pPr marL="174625" indent="-4763" algn="l">
              <a:buClr>
                <a:schemeClr val="tx1">
                  <a:lumMod val="50000"/>
                  <a:lumOff val="50000"/>
                </a:schemeClr>
              </a:buClr>
              <a:buNone/>
              <a:defRPr sz="1600" b="0" baseline="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  <a:lvl2pPr marL="742950" indent="-285750">
              <a:buClr>
                <a:schemeClr val="tx1">
                  <a:lumMod val="50000"/>
                  <a:lumOff val="50000"/>
                </a:schemeClr>
              </a:buClr>
              <a:defRPr sz="1800">
                <a:solidFill>
                  <a:schemeClr val="bg1"/>
                </a:solidFill>
              </a:defRPr>
            </a:lvl2pPr>
          </a:lstStyle>
          <a:p>
            <a:pPr lvl="0"/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452" y="6084918"/>
            <a:ext cx="10984033" cy="274321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defRPr>
            </a:lvl1pPr>
            <a:lvl2pPr marL="115888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0369" y="6422976"/>
            <a:ext cx="10983116" cy="2687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Location | Client</a:t>
            </a:r>
          </a:p>
        </p:txBody>
      </p:sp>
    </p:spTree>
    <p:extLst>
      <p:ext uri="{BB962C8B-B14F-4D97-AF65-F5344CB8AC3E}">
        <p14:creationId xmlns:p14="http://schemas.microsoft.com/office/powerpoint/2010/main" val="1818550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37428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599" y="1600202"/>
            <a:ext cx="10374284" cy="40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03" r:id="rId2"/>
    <p:sldLayoutId id="2147483719" r:id="rId3"/>
    <p:sldLayoutId id="2147483696" r:id="rId4"/>
    <p:sldLayoutId id="2147483687" r:id="rId5"/>
    <p:sldLayoutId id="2147483688" r:id="rId6"/>
    <p:sldLayoutId id="2147483697" r:id="rId7"/>
    <p:sldLayoutId id="2147483698" r:id="rId8"/>
    <p:sldLayoutId id="2147483713" r:id="rId9"/>
    <p:sldLayoutId id="2147483716" r:id="rId10"/>
    <p:sldLayoutId id="2147483714" r:id="rId11"/>
    <p:sldLayoutId id="2147483715" r:id="rId12"/>
    <p:sldLayoutId id="2147483718" r:id="rId13"/>
    <p:sldLayoutId id="2147483701" r:id="rId14"/>
    <p:sldLayoutId id="2147483702" r:id="rId15"/>
    <p:sldLayoutId id="2147483717" r:id="rId16"/>
  </p:sldLayoutIdLst>
  <p:transition>
    <p:fade/>
  </p:transition>
  <p:txStyles>
    <p:titleStyle>
      <a:lvl1pPr marL="228600" indent="0" algn="l" rtl="0" eaLnBrk="1" fontAlgn="base" hangingPunct="1">
        <a:spcBef>
          <a:spcPct val="0"/>
        </a:spcBef>
        <a:spcAft>
          <a:spcPct val="0"/>
        </a:spcAft>
        <a:defRPr sz="3600" b="0" kern="1200">
          <a:solidFill>
            <a:srgbClr val="205096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631825" indent="-233363" algn="l" rtl="0" eaLnBrk="1" fontAlgn="base" hangingPunct="1">
        <a:spcBef>
          <a:spcPts val="1200"/>
        </a:spcBef>
        <a:spcAft>
          <a:spcPct val="0"/>
        </a:spcAft>
        <a:buClr>
          <a:srgbClr val="8BC53F"/>
        </a:buClr>
        <a:buSzPct val="85000"/>
        <a:buFont typeface="Wingdings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855663" indent="-223838" algn="l" rtl="0" eaLnBrk="1" fontAlgn="base" hangingPunct="1">
        <a:spcBef>
          <a:spcPct val="20000"/>
        </a:spcBef>
        <a:spcAft>
          <a:spcPct val="0"/>
        </a:spcAft>
        <a:buClr>
          <a:srgbClr val="8BC53F"/>
        </a:buClr>
        <a:buFont typeface="Arial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030288" indent="-174625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jpeg"/><Relationship Id="rId3" Type="http://schemas.openxmlformats.org/officeDocument/2006/relationships/image" Target="../media/image23.png"/><Relationship Id="rId21" Type="http://schemas.openxmlformats.org/officeDocument/2006/relationships/image" Target="../media/image41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jpe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Relationship Id="rId22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white building in a city&#10;&#10;Description automatically generated">
            <a:extLst>
              <a:ext uri="{FF2B5EF4-FFF2-40B4-BE49-F238E27FC236}">
                <a16:creationId xmlns:a16="http://schemas.microsoft.com/office/drawing/2014/main" id="{18EAA4CB-9C93-4BF9-8337-6E6393AE95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762508"/>
          </a:xfrm>
          <a:prstGeom prst="rect">
            <a:avLst/>
          </a:prstGeom>
          <a:noFill/>
        </p:spPr>
      </p:pic>
      <p:sp>
        <p:nvSpPr>
          <p:cNvPr id="7" name="Shape 121">
            <a:extLst>
              <a:ext uri="{FF2B5EF4-FFF2-40B4-BE49-F238E27FC236}">
                <a16:creationId xmlns:a16="http://schemas.microsoft.com/office/drawing/2014/main" id="{7FEC00FC-D294-4788-A653-C0064225470B}"/>
              </a:ext>
            </a:extLst>
          </p:cNvPr>
          <p:cNvSpPr/>
          <p:nvPr/>
        </p:nvSpPr>
        <p:spPr>
          <a:xfrm>
            <a:off x="156768" y="6294928"/>
            <a:ext cx="9504126" cy="53552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 defTabSz="457200">
              <a:lnSpc>
                <a:spcPct val="90000"/>
              </a:lnSpc>
              <a:defRPr sz="8000" b="1" spc="7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600" i="1" dirty="0" err="1">
                <a:solidFill>
                  <a:srgbClr val="205096"/>
                </a:solidFill>
                <a:latin typeface="Texta"/>
                <a:cs typeface="Segoe UI" panose="020B0502040204020203" pitchFamily="34" charset="0"/>
              </a:rPr>
              <a:t>MetroPlan</a:t>
            </a:r>
            <a:r>
              <a:rPr lang="en-US" sz="1600" i="1" dirty="0">
                <a:solidFill>
                  <a:srgbClr val="205096"/>
                </a:solidFill>
                <a:latin typeface="Texta"/>
                <a:cs typeface="Segoe UI" panose="020B0502040204020203" pitchFamily="34" charset="0"/>
              </a:rPr>
              <a:t> Orlando Transportation System Management &amp; Operations Committee</a:t>
            </a:r>
          </a:p>
          <a:p>
            <a:pPr defTabSz="457200">
              <a:lnSpc>
                <a:spcPct val="90000"/>
              </a:lnSpc>
              <a:defRPr sz="8000" b="1" spc="7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600" i="1" dirty="0">
                <a:solidFill>
                  <a:srgbClr val="205096"/>
                </a:solidFill>
                <a:latin typeface="Texta"/>
                <a:cs typeface="Segoe UI" panose="020B0502040204020203" pitchFamily="34" charset="0"/>
              </a:rPr>
              <a:t>December</a:t>
            </a:r>
            <a:r>
              <a:rPr lang="en-US" sz="1600" dirty="0">
                <a:solidFill>
                  <a:srgbClr val="205096"/>
                </a:solidFill>
                <a:latin typeface="Texta"/>
                <a:cs typeface="Segoe UI Light" panose="020B0502040204020203" pitchFamily="34" charset="0"/>
              </a:rPr>
              <a:t> 1, 2023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64DF87-1274-4BE8-9564-DC36DBDD3E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0894" y="5861540"/>
            <a:ext cx="2216519" cy="671672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DAB9BAE-AE25-4C61-95D4-F6728E94EB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19" y="4756245"/>
            <a:ext cx="5455920" cy="143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96093"/>
      </p:ext>
    </p:extLst>
  </p:cSld>
  <p:clrMapOvr>
    <a:masterClrMapping/>
  </p:clrMapOvr>
  <p:transition advTm="31728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C34F5-75A2-406B-B808-9E6F55784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exta"/>
              </a:rPr>
              <a:t>1. Chapter 58, Part 4P Vertiport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147DE-7E79-490D-8582-AE7D62B1811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>
              <a:buClr>
                <a:srgbClr val="92D050"/>
              </a:buClr>
              <a:buSzTx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Texta"/>
              </a:rPr>
              <a:t>Sec 58.850 – 58.853 of the Land Development Code regulates Vertiport permitting in the City of Orlando (Ordinance 9-16-1991)</a:t>
            </a:r>
          </a:p>
          <a:p>
            <a:pPr lvl="0">
              <a:buClr>
                <a:srgbClr val="92D050"/>
              </a:buClr>
              <a:buSzTx/>
            </a:pPr>
            <a:endParaRPr lang="en-US" dirty="0">
              <a:latin typeface="Texta"/>
            </a:endParaRPr>
          </a:p>
          <a:p>
            <a:pPr lvl="0">
              <a:buClr>
                <a:srgbClr val="92D050"/>
              </a:buClr>
              <a:buSzTx/>
            </a:pPr>
            <a:r>
              <a:rPr lang="en-US" dirty="0">
                <a:latin typeface="Texta"/>
              </a:rPr>
              <a:t>The classifications of vertiports defined in Chapter 8 of this City Code as Class I, II and III and the subclassifications thereof as Subclass A, B and C shall be deemed to be the </a:t>
            </a:r>
            <a:r>
              <a:rPr lang="en-US" b="1" dirty="0">
                <a:latin typeface="Texta"/>
              </a:rPr>
              <a:t>same respective classifications and subclassifications as are contained in the Federal Aviation Administration (FAA) booklet entitled "Heliport Design Guide," AC 150/53901A, dated November 5, 1969</a:t>
            </a:r>
            <a:r>
              <a:rPr lang="en-US" dirty="0">
                <a:latin typeface="Texta"/>
              </a:rPr>
              <a:t>. All recommendations set forth therein relating to the location, design, construction, visual markings, and fire protection for such vertiports shall be the requirements of this Chapter; provided, however, that a Variance therefrom may be granted in accordance with</a:t>
            </a:r>
            <a:r>
              <a:rPr lang="en-US" u="sng" dirty="0">
                <a:latin typeface="Texta"/>
              </a:rPr>
              <a:t> Chapter 65</a:t>
            </a:r>
            <a:r>
              <a:rPr lang="en-US" dirty="0">
                <a:latin typeface="Texta"/>
              </a:rPr>
              <a:t>, Part 2J if the Federal Aviation Administration advises the City that such variance will not render such vertiports unsafe.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Texta"/>
            </a:endParaRPr>
          </a:p>
          <a:p>
            <a:pPr lvl="0">
              <a:buClr>
                <a:srgbClr val="92D050"/>
              </a:buClr>
              <a:buSzTx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Texta"/>
            </a:endParaRPr>
          </a:p>
          <a:p>
            <a:endParaRPr lang="en-US" dirty="0">
              <a:latin typeface="Texta"/>
            </a:endParaRPr>
          </a:p>
        </p:txBody>
      </p:sp>
    </p:spTree>
    <p:extLst>
      <p:ext uri="{BB962C8B-B14F-4D97-AF65-F5344CB8AC3E}">
        <p14:creationId xmlns:p14="http://schemas.microsoft.com/office/powerpoint/2010/main" val="16277707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04137-B3DE-690D-6240-0462CC96A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Applicable Zoning Districts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D67A1-9076-07E6-4235-5A4A92FB74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31" y="1600155"/>
            <a:ext cx="6126349" cy="4035875"/>
          </a:xfrm>
        </p:spPr>
        <p:txBody>
          <a:bodyPr/>
          <a:lstStyle/>
          <a:p>
            <a:r>
              <a:rPr lang="en-US" dirty="0"/>
              <a:t>Table FG-2B: Table of Allowable uses lists Vertiports as a </a:t>
            </a:r>
            <a:r>
              <a:rPr lang="en-US" b="1" dirty="0"/>
              <a:t>Conditional Use </a:t>
            </a:r>
            <a:r>
              <a:rPr lang="en-US" dirty="0"/>
              <a:t>in the following Zoning Districts:</a:t>
            </a:r>
          </a:p>
          <a:p>
            <a:pPr lvl="1"/>
            <a:r>
              <a:rPr lang="en-US" dirty="0"/>
              <a:t>AC-1: Community Activity Center</a:t>
            </a:r>
          </a:p>
          <a:p>
            <a:pPr lvl="1"/>
            <a:r>
              <a:rPr lang="en-US" dirty="0"/>
              <a:t>AC-2: Urban Activity Center</a:t>
            </a:r>
          </a:p>
          <a:p>
            <a:pPr lvl="1"/>
            <a:r>
              <a:rPr lang="en-US" dirty="0"/>
              <a:t>AC-3: Metropolitan Activity Center</a:t>
            </a:r>
          </a:p>
          <a:p>
            <a:pPr lvl="1"/>
            <a:r>
              <a:rPr lang="en-US" dirty="0"/>
              <a:t>I-G: Industrial General</a:t>
            </a:r>
          </a:p>
          <a:p>
            <a:pPr lvl="1"/>
            <a:r>
              <a:rPr lang="en-US" dirty="0"/>
              <a:t>I-P: Industrial Park</a:t>
            </a:r>
          </a:p>
          <a:p>
            <a:endParaRPr lang="en-US" dirty="0"/>
          </a:p>
          <a:p>
            <a:r>
              <a:rPr lang="en-US" dirty="0"/>
              <a:t>Rezoning application (and Growth Management Plan amendment, if necessary) required for all other zoning districts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776F8-7760-72FC-1EA1-60EE914B8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440" y="1318790"/>
            <a:ext cx="5750560" cy="464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107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212E3-67E9-446E-8848-91BBB9C4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5932"/>
            <a:ext cx="11582401" cy="1143000"/>
          </a:xfrm>
        </p:spPr>
        <p:txBody>
          <a:bodyPr/>
          <a:lstStyle/>
          <a:p>
            <a:r>
              <a:rPr lang="en-US" dirty="0"/>
              <a:t>Stakeholder Engagement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D864CA16-A3D8-4913-BCE0-6B4A1023C6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651" y="2048470"/>
            <a:ext cx="1512437" cy="113432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EA62E28-DDCF-4F7A-B2B1-9568F1EC2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9" y="5031812"/>
            <a:ext cx="833488" cy="102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02F86D0-244B-4A93-A558-58F2BD41C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556" y="2086945"/>
            <a:ext cx="2295072" cy="114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BA01004-F770-465F-AD64-81AE8F034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594" y="5123936"/>
            <a:ext cx="2249177" cy="88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6E38C4D6-E93F-434E-8EF4-6B3ADFCC9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1623" y="3812421"/>
            <a:ext cx="1792341" cy="74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E85C8E9B-C727-4E41-AAC6-7C5F7C9E7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10147"/>
            <a:ext cx="3049986" cy="90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1B28CBC9-00C1-4D11-8598-EDE1CB874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9545" y="3841461"/>
            <a:ext cx="2713275" cy="7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05E422C5-BEF0-4395-A593-4B89D9C45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041" y="4998825"/>
            <a:ext cx="1142459" cy="102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A8D70C-2C12-4E07-9ABF-3427F0EC672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103" y="4907038"/>
            <a:ext cx="1142459" cy="1142459"/>
          </a:xfrm>
          <a:prstGeom prst="rect">
            <a:avLst/>
          </a:prstGeom>
        </p:spPr>
      </p:pic>
      <p:pic>
        <p:nvPicPr>
          <p:cNvPr id="2066" name="Picture 18" descr="Metroplan Orlando logo – MPOAC">
            <a:extLst>
              <a:ext uri="{FF2B5EF4-FFF2-40B4-BE49-F238E27FC236}">
                <a16:creationId xmlns:a16="http://schemas.microsoft.com/office/drawing/2014/main" id="{E3C5FE61-D3EB-4292-840F-B58E9C61D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5497" y="2210147"/>
            <a:ext cx="933547" cy="90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Orange County Government and the Orange County Sheriff&amp;#39;s Office Provide  Options for Proper Disposal of Worn U.S. Flags">
            <a:extLst>
              <a:ext uri="{FF2B5EF4-FFF2-40B4-BE49-F238E27FC236}">
                <a16:creationId xmlns:a16="http://schemas.microsoft.com/office/drawing/2014/main" id="{65F76B58-0B4B-4DFD-A0F5-90F236C82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5855" y="3851962"/>
            <a:ext cx="2238888" cy="71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dia Room &amp;amp; Press Releases - Orlando International Airport (MCO)">
            <a:extLst>
              <a:ext uri="{FF2B5EF4-FFF2-40B4-BE49-F238E27FC236}">
                <a16:creationId xmlns:a16="http://schemas.microsoft.com/office/drawing/2014/main" id="{5B513CFA-7527-4249-930A-AEDD48D8C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87656" y="2263678"/>
            <a:ext cx="2528455" cy="61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490D0DC-C9D2-4D30-958C-825ECC89F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0521" y="5183558"/>
            <a:ext cx="1875590" cy="79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atch Stories | Seminole County">
            <a:extLst>
              <a:ext uri="{FF2B5EF4-FFF2-40B4-BE49-F238E27FC236}">
                <a16:creationId xmlns:a16="http://schemas.microsoft.com/office/drawing/2014/main" id="{68FA19ED-885A-474F-B636-E4C8B9374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138" y="3678573"/>
            <a:ext cx="1993743" cy="88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sceola County (@OsceolaCountyFl) | Twitter">
            <a:extLst>
              <a:ext uri="{FF2B5EF4-FFF2-40B4-BE49-F238E27FC236}">
                <a16:creationId xmlns:a16="http://schemas.microsoft.com/office/drawing/2014/main" id="{93B34A1C-0250-46A9-B02F-8BA5E7BE7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236" y="3501653"/>
            <a:ext cx="1214425" cy="12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avistock Development Company | LinkedIn">
            <a:extLst>
              <a:ext uri="{FF2B5EF4-FFF2-40B4-BE49-F238E27FC236}">
                <a16:creationId xmlns:a16="http://schemas.microsoft.com/office/drawing/2014/main" id="{C910A914-87C9-4E7E-AC9F-DBBCB2377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53298" y="5031812"/>
            <a:ext cx="1303866" cy="102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ilium | Obvious Ventures">
            <a:extLst>
              <a:ext uri="{FF2B5EF4-FFF2-40B4-BE49-F238E27FC236}">
                <a16:creationId xmlns:a16="http://schemas.microsoft.com/office/drawing/2014/main" id="{03871C8B-11E3-4ADC-B775-5F706EA66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6208" y="4946412"/>
            <a:ext cx="1521972" cy="113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ort Canaveral">
            <a:extLst>
              <a:ext uri="{FF2B5EF4-FFF2-40B4-BE49-F238E27FC236}">
                <a16:creationId xmlns:a16="http://schemas.microsoft.com/office/drawing/2014/main" id="{8949DF61-1CAD-4BD1-AE92-A230EABFE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6566" y="5050193"/>
            <a:ext cx="1369939" cy="91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Orlando Sanford International Airport - Historic Downtown Sanford">
            <a:extLst>
              <a:ext uri="{FF2B5EF4-FFF2-40B4-BE49-F238E27FC236}">
                <a16:creationId xmlns:a16="http://schemas.microsoft.com/office/drawing/2014/main" id="{7E76747C-A048-4E71-AA24-845D80F3B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29730" y="3298945"/>
            <a:ext cx="2386381" cy="91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ederal Aviation Administration">
            <a:extLst>
              <a:ext uri="{FF2B5EF4-FFF2-40B4-BE49-F238E27FC236}">
                <a16:creationId xmlns:a16="http://schemas.microsoft.com/office/drawing/2014/main" id="{8E7A6C19-D88C-4BE9-B37B-F2953221C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8810" y="4208927"/>
            <a:ext cx="926103" cy="92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428657"/>
      </p:ext>
    </p:extLst>
  </p:cSld>
  <p:clrMapOvr>
    <a:masterClrMapping/>
  </p:clrMapOvr>
  <p:transition advTm="85413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212E3-67E9-446E-8848-91BBB9C4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7" y="0"/>
            <a:ext cx="10703441" cy="1143000"/>
          </a:xfrm>
        </p:spPr>
        <p:txBody>
          <a:bodyPr/>
          <a:lstStyle/>
          <a:p>
            <a:pPr marL="398462" lvl="0"/>
            <a:r>
              <a:rPr lang="en-US" sz="3200" dirty="0">
                <a:latin typeface="Texta"/>
              </a:rPr>
              <a:t>Key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1AABD-6035-4DDF-A956-DA139B0509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8838" y="902831"/>
            <a:ext cx="8130810" cy="446904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latin typeface="Texta"/>
              </a:rPr>
              <a:t>How do we project possible demand and preferred vertiport location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latin typeface="Texta"/>
              </a:rPr>
              <a:t>Who owns and operates vertiports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latin typeface="Texta"/>
              </a:rPr>
              <a:t>How do we ensure safe operations and integrations into existing airspace and ground transportation networks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latin typeface="Texta"/>
              </a:rPr>
              <a:t>What happens when we move out of the regulatory phase, what community partners do we need to engage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latin typeface="Texta"/>
              </a:rPr>
              <a:t>How do we regulate, measure and enforce external impacts (noise, visual pollution…)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latin typeface="Texta"/>
              </a:rPr>
              <a:t>How does approval of a Vertiport affect property rights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latin typeface="Texta"/>
              </a:rPr>
              <a:t>What type of information/data sharing will be required</a:t>
            </a:r>
          </a:p>
          <a:p>
            <a:pPr>
              <a:lnSpc>
                <a:spcPct val="150000"/>
              </a:lnSpc>
            </a:pPr>
            <a:endParaRPr lang="en-US" dirty="0">
              <a:latin typeface="Text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F4959-25E2-47B8-A81D-578DD874B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019" y="1806324"/>
            <a:ext cx="3843514" cy="26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49528"/>
      </p:ext>
    </p:extLst>
  </p:cSld>
  <p:clrMapOvr>
    <a:masterClrMapping/>
  </p:clrMapOvr>
  <p:transition advTm="85413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212E3-67E9-446E-8848-91BBB9C4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exta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1AABD-6035-4DDF-A956-DA139B0509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31" y="1600155"/>
            <a:ext cx="6217789" cy="4035875"/>
          </a:xfrm>
        </p:spPr>
        <p:txBody>
          <a:bodyPr/>
          <a:lstStyle/>
          <a:p>
            <a:r>
              <a:rPr lang="en-US" dirty="0">
                <a:latin typeface="Texta"/>
              </a:rPr>
              <a:t>NASA – Community Integration Considerations Playbook</a:t>
            </a:r>
          </a:p>
          <a:p>
            <a:r>
              <a:rPr lang="en-US" dirty="0">
                <a:latin typeface="Texta"/>
              </a:rPr>
              <a:t>FDOT – AAM Working Group – Policy Report and Recommendations</a:t>
            </a:r>
          </a:p>
          <a:p>
            <a:r>
              <a:rPr lang="en-US" dirty="0">
                <a:latin typeface="Texta"/>
              </a:rPr>
              <a:t>American Planning Association – Planning for AAM Guidebook</a:t>
            </a:r>
          </a:p>
          <a:p>
            <a:r>
              <a:rPr lang="en-US" dirty="0">
                <a:latin typeface="Texta"/>
              </a:rPr>
              <a:t>NAS Transportation Research Board (TRB)  - New Users of Shared Airspace</a:t>
            </a:r>
          </a:p>
          <a:p>
            <a:r>
              <a:rPr lang="en-US" dirty="0">
                <a:latin typeface="Texta"/>
              </a:rPr>
              <a:t>Conferences – APA National Conference, NASAO National Conference, International Civil Aviation Organization, Berkley Future of Aviation, Smart Cities Connect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4F0D8E-CC76-A0DC-0ECC-E4D004359F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1150" y="274639"/>
            <a:ext cx="2708722" cy="33351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D1F8DB-8720-2777-7088-9AA69026D9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6788" y="2302179"/>
            <a:ext cx="2708723" cy="333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70099"/>
      </p:ext>
    </p:extLst>
  </p:cSld>
  <p:clrMapOvr>
    <a:masterClrMapping/>
  </p:clrMapOvr>
  <p:transition advTm="85413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E5B59B-AE0C-48E7-8781-62128C2031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4AC5F6-63C5-43C8-B721-F3BA2013DA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8FE28D-9B2B-49CD-B8BC-FDDDFE173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514" y="4105666"/>
            <a:ext cx="4324968" cy="1310596"/>
          </a:xfrm>
          <a:prstGeom prst="rect">
            <a:avLst/>
          </a:prstGeom>
        </p:spPr>
      </p:pic>
      <p:sp>
        <p:nvSpPr>
          <p:cNvPr id="10" name="Shape 121">
            <a:extLst>
              <a:ext uri="{FF2B5EF4-FFF2-40B4-BE49-F238E27FC236}">
                <a16:creationId xmlns:a16="http://schemas.microsoft.com/office/drawing/2014/main" id="{C931B3BD-64E6-4A7F-B46A-948101F93C45}"/>
              </a:ext>
            </a:extLst>
          </p:cNvPr>
          <p:cNvSpPr/>
          <p:nvPr/>
        </p:nvSpPr>
        <p:spPr>
          <a:xfrm>
            <a:off x="708202" y="956442"/>
            <a:ext cx="10775593" cy="840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0" b="1" spc="7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kumimoji="0" lang="en-US" sz="5400" b="1" i="0" u="none" strike="noStrike" kern="1200" cap="none" spc="79" normalizeH="0" baseline="0" noProof="0" dirty="0">
                <a:ln>
                  <a:noFill/>
                </a:ln>
                <a:solidFill>
                  <a:srgbClr val="205096"/>
                </a:solidFill>
                <a:effectLst/>
                <a:uLnTx/>
                <a:uFillTx/>
                <a:latin typeface="Texta"/>
                <a:cs typeface="Segoe UI" panose="020B0502040204020203" pitchFamily="34" charset="0"/>
                <a:sym typeface="Helvetica Neue"/>
              </a:rPr>
              <a:t>Thank You!</a:t>
            </a:r>
            <a:endParaRPr kumimoji="0" sz="5400" b="1" i="0" u="none" strike="noStrike" kern="1200" cap="none" spc="79" normalizeH="0" baseline="0" noProof="0" dirty="0">
              <a:ln>
                <a:noFill/>
              </a:ln>
              <a:solidFill>
                <a:srgbClr val="205096"/>
              </a:solidFill>
              <a:effectLst/>
              <a:uLnTx/>
              <a:uFillTx/>
              <a:latin typeface="Texta"/>
              <a:cs typeface="Segoe UI" panose="020B0502040204020203" pitchFamily="34" charset="0"/>
              <a:sym typeface="Helvetica Neue"/>
            </a:endParaRPr>
          </a:p>
        </p:txBody>
      </p:sp>
      <p:sp>
        <p:nvSpPr>
          <p:cNvPr id="11" name="Shape 121">
            <a:extLst>
              <a:ext uri="{FF2B5EF4-FFF2-40B4-BE49-F238E27FC236}">
                <a16:creationId xmlns:a16="http://schemas.microsoft.com/office/drawing/2014/main" id="{97590538-2483-4979-AD16-95BD76B342E6}"/>
              </a:ext>
            </a:extLst>
          </p:cNvPr>
          <p:cNvSpPr/>
          <p:nvPr/>
        </p:nvSpPr>
        <p:spPr>
          <a:xfrm>
            <a:off x="708202" y="5476830"/>
            <a:ext cx="10775593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0" b="1" spc="7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kumimoji="0" lang="en-US" sz="2400" i="0" u="none" strike="noStrike" kern="1200" cap="none" spc="79" normalizeH="0" baseline="0" noProof="0" dirty="0">
                <a:ln>
                  <a:noFill/>
                </a:ln>
                <a:solidFill>
                  <a:srgbClr val="205096"/>
                </a:solidFill>
                <a:effectLst/>
                <a:uLnTx/>
                <a:uFillTx/>
                <a:latin typeface="Texta"/>
                <a:cs typeface="Segoe UI" panose="020B0502040204020203" pitchFamily="34" charset="0"/>
                <a:sym typeface="Helvetica Neue"/>
              </a:rPr>
              <a:t>orlando.gov/</a:t>
            </a:r>
            <a:r>
              <a:rPr kumimoji="0" lang="en-US" sz="2400" i="0" u="none" strike="noStrike" kern="1200" cap="none" spc="79" normalizeH="0" baseline="0" noProof="0" dirty="0" err="1">
                <a:ln>
                  <a:noFill/>
                </a:ln>
                <a:solidFill>
                  <a:srgbClr val="205096"/>
                </a:solidFill>
                <a:effectLst/>
                <a:uLnTx/>
                <a:uFillTx/>
                <a:latin typeface="Texta"/>
                <a:cs typeface="Segoe UI" panose="020B0502040204020203" pitchFamily="34" charset="0"/>
                <a:sym typeface="Helvetica Neue"/>
              </a:rPr>
              <a:t>futureready</a:t>
            </a:r>
            <a:endParaRPr kumimoji="0" sz="2400" i="0" u="none" strike="noStrike" kern="1200" cap="none" spc="79" normalizeH="0" baseline="0" noProof="0" dirty="0">
              <a:ln>
                <a:noFill/>
              </a:ln>
              <a:solidFill>
                <a:srgbClr val="205096"/>
              </a:solidFill>
              <a:effectLst/>
              <a:uLnTx/>
              <a:uFillTx/>
              <a:latin typeface="Texta"/>
              <a:cs typeface="Segoe UI" panose="020B0502040204020203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16381704"/>
      </p:ext>
    </p:extLst>
  </p:cSld>
  <p:clrMapOvr>
    <a:masterClrMapping/>
  </p:clrMapOvr>
  <p:transition advTm="85413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E8389-F69B-4FED-9B80-3F92BC7FF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71" y="-132080"/>
            <a:ext cx="10058400" cy="1143000"/>
          </a:xfrm>
        </p:spPr>
        <p:txBody>
          <a:bodyPr/>
          <a:lstStyle/>
          <a:p>
            <a:r>
              <a:rPr lang="en-US" dirty="0">
                <a:latin typeface="Texta"/>
              </a:rPr>
              <a:t>What is Advanced Air Mobility (AAM)?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C79DE-A759-4DAA-BCD5-61833F58875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5056" y="3705999"/>
            <a:ext cx="10429486" cy="2232430"/>
          </a:xfrm>
        </p:spPr>
        <p:txBody>
          <a:bodyPr>
            <a:noAutofit/>
          </a:bodyPr>
          <a:lstStyle/>
          <a:p>
            <a:pPr algn="l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 Vertical Takeoff and Landing 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eVTOL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vehicles 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assengers and cargo at low altitudes</a:t>
            </a:r>
          </a:p>
          <a:p>
            <a:pPr algn="l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to fly +/-150 miles on a single charge</a:t>
            </a:r>
          </a:p>
          <a:p>
            <a:pPr algn="l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150-200 mph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ature AAM network will consist of vertiports located on rooftops or garages in urban settings, hospitals, airports, and other major multimodal transportation hubs throughout the CFL region.</a:t>
            </a:r>
            <a:endParaRPr lang="en-US" sz="1100" b="0" i="0" dirty="0">
              <a:solidFill>
                <a:srgbClr val="333333"/>
              </a:solidFill>
              <a:effectLst/>
              <a:latin typeface="Texta"/>
            </a:endParaRPr>
          </a:p>
          <a:p>
            <a:pPr algn="l"/>
            <a:endParaRPr lang="en-US" sz="1600" b="0" i="0" dirty="0">
              <a:solidFill>
                <a:srgbClr val="333333"/>
              </a:solidFill>
              <a:effectLst/>
              <a:latin typeface="Texta"/>
            </a:endParaRPr>
          </a:p>
        </p:txBody>
      </p:sp>
      <p:pic>
        <p:nvPicPr>
          <p:cNvPr id="1026" name="Picture 2" descr="Urban Air Mobility vehicles in flight.">
            <a:extLst>
              <a:ext uri="{FF2B5EF4-FFF2-40B4-BE49-F238E27FC236}">
                <a16:creationId xmlns:a16="http://schemas.microsoft.com/office/drawing/2014/main" id="{127BF57A-1CE9-44CA-ABED-CD9073DCE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245" y="755290"/>
            <a:ext cx="9529509" cy="29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F72AD3-CE2B-4DEF-9593-AD6474185B27}"/>
              </a:ext>
            </a:extLst>
          </p:cNvPr>
          <p:cNvSpPr txBox="1"/>
          <p:nvPr/>
        </p:nvSpPr>
        <p:spPr>
          <a:xfrm>
            <a:off x="8918540" y="3429000"/>
            <a:ext cx="2908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Image credit: NASA</a:t>
            </a:r>
          </a:p>
        </p:txBody>
      </p:sp>
    </p:spTree>
    <p:extLst>
      <p:ext uri="{BB962C8B-B14F-4D97-AF65-F5344CB8AC3E}">
        <p14:creationId xmlns:p14="http://schemas.microsoft.com/office/powerpoint/2010/main" val="229180408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E719CE-C70C-422C-944B-C19ECAEAED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33257" cy="2227237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5960E07-D671-488E-8316-A90CC51815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7701" y="4019341"/>
            <a:ext cx="9589346" cy="1606641"/>
          </a:xfrm>
        </p:spPr>
        <p:txBody>
          <a:bodyPr/>
          <a:lstStyle/>
          <a:p>
            <a:r>
              <a:rPr lang="en-US" dirty="0"/>
              <a:t>Mobility Strategy: Develop a plan to engage private sector </a:t>
            </a:r>
            <a:r>
              <a:rPr lang="en-US" dirty="0" err="1"/>
              <a:t>eVTOL</a:t>
            </a:r>
            <a:r>
              <a:rPr lang="en-US" dirty="0"/>
              <a:t> takeoff and landing companies to connect activity centers within the Central Florida region (city taxi model) and connect Orlando to other cities within the southeast.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8C30A2-AB7A-4243-8967-0789529AB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755" y="139338"/>
            <a:ext cx="6416983" cy="31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4959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D495-93AA-409A-B045-5CDC7F32A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117879"/>
            <a:ext cx="10058400" cy="1143000"/>
          </a:xfrm>
        </p:spPr>
        <p:txBody>
          <a:bodyPr/>
          <a:lstStyle/>
          <a:p>
            <a:r>
              <a:rPr lang="en-US" dirty="0">
                <a:latin typeface="Texta"/>
              </a:rPr>
              <a:t>Why is it important for the City?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95848-6712-4C8B-9D0B-3D4B07D679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31" y="2260880"/>
            <a:ext cx="10058270" cy="3857472"/>
          </a:xfrm>
        </p:spPr>
        <p:txBody>
          <a:bodyPr/>
          <a:lstStyle/>
          <a:p>
            <a:r>
              <a:rPr lang="en-US" dirty="0">
                <a:latin typeface="Texta"/>
              </a:rPr>
              <a:t>Cities and counties must be at the forefront of the conversation on AAM and be active participants in policy formulation</a:t>
            </a:r>
          </a:p>
          <a:p>
            <a:r>
              <a:rPr lang="en-US" dirty="0">
                <a:latin typeface="Texta"/>
              </a:rPr>
              <a:t>No one knows the City better than ourselves, and no one is better positioned to understand the potential impacts of AAM </a:t>
            </a:r>
          </a:p>
          <a:p>
            <a:r>
              <a:rPr lang="en-US" dirty="0">
                <a:latin typeface="Texta"/>
              </a:rPr>
              <a:t>Enhanced mobility and transportation alternatives</a:t>
            </a:r>
          </a:p>
          <a:p>
            <a:r>
              <a:rPr lang="en-US" dirty="0">
                <a:latin typeface="Texta"/>
              </a:rPr>
              <a:t>Continued innovation with our regional partners</a:t>
            </a:r>
          </a:p>
          <a:p>
            <a:r>
              <a:rPr lang="en-US" dirty="0">
                <a:latin typeface="Texta"/>
              </a:rPr>
              <a:t>Equity considerations</a:t>
            </a:r>
          </a:p>
          <a:p>
            <a:r>
              <a:rPr lang="en-US" dirty="0">
                <a:latin typeface="Texta"/>
              </a:rPr>
              <a:t>AAM/UAM is regional in nature and must be considered with regional partners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02EB287-4C59-0541-FBE6-0B4BFB4FF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976"/>
            <a:ext cx="5455920" cy="143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1673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1AABD-6035-4DDF-A956-DA139B0509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31" y="1219155"/>
            <a:ext cx="5912885" cy="470903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exta"/>
              </a:rPr>
              <a:t>Phase One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exta"/>
              </a:rPr>
              <a:t>Technical Memorandums on Regional Transportation and Environmental Challenges and Opportunities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exta"/>
              </a:rPr>
              <a:t>Economic Impact Study of Geico Garage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exta"/>
              </a:rPr>
              <a:t>NASA Community Planning Annex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exta"/>
              </a:rPr>
              <a:t>Stakeholder outreach and regional visioning</a:t>
            </a:r>
          </a:p>
          <a:p>
            <a:r>
              <a:rPr lang="en-US" dirty="0">
                <a:solidFill>
                  <a:srgbClr val="CCD4DF"/>
                </a:solidFill>
                <a:latin typeface="Texta"/>
              </a:rPr>
              <a:t>Phase Two</a:t>
            </a:r>
          </a:p>
          <a:p>
            <a:pPr lvl="1"/>
            <a:r>
              <a:rPr lang="en-US" dirty="0">
                <a:solidFill>
                  <a:srgbClr val="CCD4DF"/>
                </a:solidFill>
                <a:latin typeface="Texta"/>
              </a:rPr>
              <a:t>Zoning and regulations review</a:t>
            </a:r>
          </a:p>
          <a:p>
            <a:pPr lvl="1"/>
            <a:r>
              <a:rPr lang="en-US" dirty="0">
                <a:solidFill>
                  <a:srgbClr val="CCD4DF"/>
                </a:solidFill>
                <a:latin typeface="Texta"/>
              </a:rPr>
              <a:t>Agency coordination</a:t>
            </a:r>
          </a:p>
          <a:p>
            <a:r>
              <a:rPr lang="en-US" dirty="0">
                <a:solidFill>
                  <a:srgbClr val="CCD4DF"/>
                </a:solidFill>
                <a:latin typeface="Texta"/>
              </a:rPr>
              <a:t>Phase Three</a:t>
            </a:r>
          </a:p>
          <a:p>
            <a:pPr lvl="1"/>
            <a:r>
              <a:rPr lang="en-US" dirty="0">
                <a:solidFill>
                  <a:srgbClr val="CCD4DF"/>
                </a:solidFill>
                <a:latin typeface="Texta"/>
              </a:rPr>
              <a:t>Travel Demand Model</a:t>
            </a:r>
          </a:p>
          <a:p>
            <a:pPr lvl="1"/>
            <a:r>
              <a:rPr lang="en-US" dirty="0">
                <a:solidFill>
                  <a:srgbClr val="CCD4DF"/>
                </a:solidFill>
                <a:latin typeface="Texta"/>
              </a:rPr>
              <a:t>Vertiport target locations</a:t>
            </a:r>
          </a:p>
          <a:p>
            <a:pPr lvl="1"/>
            <a:r>
              <a:rPr lang="en-US" dirty="0">
                <a:solidFill>
                  <a:srgbClr val="CCD4DF"/>
                </a:solidFill>
                <a:latin typeface="Texta"/>
              </a:rPr>
              <a:t>Additional stakeholder outreach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01D1D99-8670-3ED8-CB69-1EB228E4B2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55920" cy="1432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DD73F2-67FC-2D11-7469-FB770B0009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3169" y="6858000"/>
            <a:ext cx="3009900" cy="20846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A2AF6A-6AFB-5E4D-07B7-2C15D0AF8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616" y="1432179"/>
            <a:ext cx="5669384" cy="43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00079"/>
      </p:ext>
    </p:extLst>
  </p:cSld>
  <p:clrMapOvr>
    <a:masterClrMapping/>
  </p:clrMapOvr>
  <p:transition advTm="85413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DE0C-8F60-4D8A-9656-CC78285C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B0444-1A95-48B5-B46A-A6F0688745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31" y="1196743"/>
            <a:ext cx="10058270" cy="4035875"/>
          </a:xfrm>
        </p:spPr>
        <p:txBody>
          <a:bodyPr/>
          <a:lstStyle/>
          <a:p>
            <a:r>
              <a:rPr lang="en-US" sz="1800" dirty="0"/>
              <a:t>There will be positive economic benefits (employment, taxes, GDP), but it is too early for the City to invest in infrastructure without a partner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potential costs (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$30M capital cost, $0.6-$1M/year parking revenue loss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,) outweigh the direct fiscal impacts back to the City (</a:t>
            </a:r>
            <a:r>
              <a:rPr lang="en-US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$4.3M tax revenue over a 20 year period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 estimated by IMPLAN).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move forward, the City should negotiate an agreement with an AAM operator, detailing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ost-sharing responsibilities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evenue sharing (if applicable)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erformance measures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round lease payments back to the City.  </a:t>
            </a:r>
          </a:p>
          <a:p>
            <a:pPr lvl="1"/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Agreement will help the City understand the return on investment (ROI) before making capital investments.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4332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1AABD-6035-4DDF-A956-DA139B0509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31" y="1219155"/>
            <a:ext cx="5912885" cy="362208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exta"/>
              </a:rPr>
              <a:t>Phase One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exta"/>
              </a:rPr>
              <a:t>Technical Memorandums on Regional Transportation and Environmental Challenges and Opportunities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exta"/>
              </a:rPr>
              <a:t>Economic Impact Study of Geico Garage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exta"/>
              </a:rPr>
              <a:t>NASA Community Planning Annex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exta"/>
              </a:rPr>
              <a:t>Stakeholder outreach and regional visioning</a:t>
            </a:r>
          </a:p>
          <a:p>
            <a:r>
              <a:rPr lang="en-US" dirty="0">
                <a:latin typeface="Texta"/>
              </a:rPr>
              <a:t>Phase Two</a:t>
            </a:r>
          </a:p>
          <a:p>
            <a:pPr lvl="1"/>
            <a:r>
              <a:rPr lang="en-US" dirty="0">
                <a:latin typeface="Texta"/>
              </a:rPr>
              <a:t>Zoning and regulations review</a:t>
            </a:r>
          </a:p>
          <a:p>
            <a:pPr lvl="1"/>
            <a:r>
              <a:rPr lang="en-US" dirty="0">
                <a:latin typeface="Texta"/>
              </a:rPr>
              <a:t>Agency coordination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exta"/>
              </a:rPr>
              <a:t>Phase Three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exta"/>
              </a:rPr>
              <a:t>Travel Demand Model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exta"/>
              </a:rPr>
              <a:t>Vertiport target locations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exta"/>
              </a:rPr>
              <a:t>Additional stakeholder outreach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01D1D99-8670-3ED8-CB69-1EB228E4B2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55920" cy="1432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DD73F2-67FC-2D11-7469-FB770B0009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3169" y="6858000"/>
            <a:ext cx="3009900" cy="20846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753C04-F0A9-9796-9F71-DC868BDFB1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136" y="1558712"/>
            <a:ext cx="4990769" cy="374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89842"/>
      </p:ext>
    </p:extLst>
  </p:cSld>
  <p:clrMapOvr>
    <a:masterClrMapping/>
  </p:clrMapOvr>
  <p:transition advTm="854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E009-BEA7-B8C5-FAE3-923F35ACB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FDOT Recommended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982CC-F17F-4E0D-5A47-DFBA368725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31" y="1600155"/>
            <a:ext cx="7431183" cy="4035875"/>
          </a:xfrm>
        </p:spPr>
        <p:txBody>
          <a:bodyPr/>
          <a:lstStyle/>
          <a:p>
            <a:pPr marL="855662" indent="-457200">
              <a:buFont typeface="+mj-lt"/>
              <a:buAutoNum type="arabicPeriod"/>
            </a:pPr>
            <a:r>
              <a:rPr lang="en-US" dirty="0"/>
              <a:t>Assign a lead staff member for AAM</a:t>
            </a:r>
          </a:p>
          <a:p>
            <a:pPr marL="855662" indent="-457200">
              <a:buFont typeface="+mj-lt"/>
              <a:buAutoNum type="arabicPeriod"/>
            </a:pPr>
            <a:r>
              <a:rPr lang="en-US" dirty="0"/>
              <a:t>Review FDOT State of AAM</a:t>
            </a:r>
          </a:p>
          <a:p>
            <a:pPr marL="855662" indent="-457200">
              <a:buFont typeface="+mj-lt"/>
              <a:buAutoNum type="arabicPeriod"/>
            </a:pPr>
            <a:r>
              <a:rPr lang="en-US" dirty="0"/>
              <a:t>Review zoning ordinances</a:t>
            </a:r>
          </a:p>
          <a:p>
            <a:pPr marL="855662" indent="-457200">
              <a:buFont typeface="+mj-lt"/>
              <a:buAutoNum type="arabicPeriod"/>
            </a:pPr>
            <a:r>
              <a:rPr lang="en-US" dirty="0"/>
              <a:t>Map out aeronautical use facilities</a:t>
            </a:r>
          </a:p>
          <a:p>
            <a:pPr marL="855662" indent="-457200">
              <a:buFont typeface="+mj-lt"/>
              <a:buAutoNum type="arabicPeriod"/>
            </a:pPr>
            <a:r>
              <a:rPr lang="en-US" dirty="0"/>
              <a:t>Identify incompatible land uses</a:t>
            </a:r>
          </a:p>
          <a:p>
            <a:pPr marL="855662" indent="-457200">
              <a:buFont typeface="+mj-lt"/>
              <a:buAutoNum type="arabicPeriod"/>
            </a:pPr>
            <a:r>
              <a:rPr lang="en-US" dirty="0"/>
              <a:t>Establish a benchmark for existing ambient noise levels</a:t>
            </a:r>
          </a:p>
          <a:p>
            <a:pPr marL="855662" indent="-457200">
              <a:buFont typeface="+mj-lt"/>
              <a:buAutoNum type="arabicPeriod"/>
            </a:pPr>
            <a:r>
              <a:rPr lang="en-US" dirty="0"/>
              <a:t>Establish waste, hazardous materials, and pollution prevention requirements</a:t>
            </a:r>
          </a:p>
          <a:p>
            <a:pPr marL="855662" indent="-457200">
              <a:buFont typeface="+mj-lt"/>
              <a:buAutoNum type="arabicPeriod"/>
            </a:pPr>
            <a:r>
              <a:rPr lang="en-US" dirty="0"/>
              <a:t>Establish AAM Policies that put the community first</a:t>
            </a:r>
          </a:p>
          <a:p>
            <a:pPr marL="855662" indent="-457200">
              <a:buFont typeface="+mj-lt"/>
              <a:buAutoNum type="arabicPeriod"/>
            </a:pPr>
            <a:r>
              <a:rPr lang="en-US" dirty="0"/>
              <a:t>Update Zoning ordinances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AE188-A903-44EB-EA31-94A661AE2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2043" y="7039655"/>
            <a:ext cx="15241321" cy="23735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9FFDF2-59BC-CC2D-5ED2-1BF5CBC08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914" y="1876830"/>
            <a:ext cx="3697675" cy="3759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DC98E0-F30E-E9A1-5F6A-7B4ACCBA254A}"/>
              </a:ext>
            </a:extLst>
          </p:cNvPr>
          <p:cNvSpPr/>
          <p:nvPr/>
        </p:nvSpPr>
        <p:spPr>
          <a:xfrm>
            <a:off x="798286" y="2438400"/>
            <a:ext cx="4470400" cy="53229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5344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AD95F-58FA-7473-9316-F9D97CF2A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of Orlando Vertiport Approval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43ACC-7C01-48CA-73DA-90F52818F9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31" y="1600155"/>
            <a:ext cx="5861407" cy="4035875"/>
          </a:xfrm>
        </p:spPr>
        <p:txBody>
          <a:bodyPr/>
          <a:lstStyle/>
          <a:p>
            <a:pPr marL="855662" indent="-457200">
              <a:buFont typeface="+mj-lt"/>
              <a:buAutoNum type="arabicPeriod"/>
            </a:pPr>
            <a:r>
              <a:rPr lang="en-US" dirty="0"/>
              <a:t>Chapter 58, Part 4P Vertiports City of Orlando Land Development Code</a:t>
            </a:r>
          </a:p>
          <a:p>
            <a:pPr marL="855662" indent="-457200">
              <a:buFont typeface="+mj-lt"/>
              <a:buAutoNum type="arabicPeriod"/>
            </a:pPr>
            <a:r>
              <a:rPr lang="en-US" dirty="0"/>
              <a:t> Zoning Districts </a:t>
            </a:r>
          </a:p>
          <a:p>
            <a:pPr marL="855662" indent="-457200">
              <a:buFont typeface="+mj-lt"/>
              <a:buAutoNum type="arabicPeriod"/>
            </a:pPr>
            <a:r>
              <a:rPr lang="en-US" dirty="0"/>
              <a:t>Conditional Use Permit</a:t>
            </a:r>
          </a:p>
        </p:txBody>
      </p:sp>
      <p:pic>
        <p:nvPicPr>
          <p:cNvPr id="1026" name="Picture 2" descr="Photo">
            <a:extLst>
              <a:ext uri="{FF2B5EF4-FFF2-40B4-BE49-F238E27FC236}">
                <a16:creationId xmlns:a16="http://schemas.microsoft.com/office/drawing/2014/main" id="{33C9F900-CF5A-F22B-4B55-FA0F2081D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1101" y="1600155"/>
            <a:ext cx="5381168" cy="403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E58B1F-99C4-8282-E120-9CF65728D69D}"/>
              </a:ext>
            </a:extLst>
          </p:cNvPr>
          <p:cNvSpPr txBox="1"/>
          <p:nvPr/>
        </p:nvSpPr>
        <p:spPr>
          <a:xfrm>
            <a:off x="6201101" y="5636030"/>
            <a:ext cx="538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Image from: </a:t>
            </a:r>
            <a:r>
              <a:rPr lang="en-US" sz="1200" i="0" dirty="0">
                <a:effectLst/>
                <a:latin typeface="+mn-lt"/>
              </a:rPr>
              <a:t>Air Force Fun Helicopter Tours North</a:t>
            </a:r>
          </a:p>
          <a:p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5550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itle and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1" dirty="0" smtClean="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8597022-F8BE-4F15-B7BB-8A2357287087}" vid="{FE1648DF-17BC-4207-9AA1-6E69ABBEF9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2DC957C8B94441AA67A70A36732137" ma:contentTypeVersion="13" ma:contentTypeDescription="Create a new document." ma:contentTypeScope="" ma:versionID="3310a189c241bc0c9a1e5259d620ef18">
  <xsd:schema xmlns:xsd="http://www.w3.org/2001/XMLSchema" xmlns:xs="http://www.w3.org/2001/XMLSchema" xmlns:p="http://schemas.microsoft.com/office/2006/metadata/properties" xmlns:ns3="60a7f504-0961-408f-acbb-2c572cd14345" xmlns:ns4="e563c03b-24ac-4eea-bf3b-41affd25eb15" targetNamespace="http://schemas.microsoft.com/office/2006/metadata/properties" ma:root="true" ma:fieldsID="bdbb66edcd409b16bbb6beaca7e9139f" ns3:_="" ns4:_="">
    <xsd:import namespace="60a7f504-0961-408f-acbb-2c572cd14345"/>
    <xsd:import namespace="e563c03b-24ac-4eea-bf3b-41affd25eb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a7f504-0961-408f-acbb-2c572cd143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3c03b-24ac-4eea-bf3b-41affd25eb1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97CE3C-6ABB-408B-A5C0-9D03928A4EA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60a7f504-0961-408f-acbb-2c572cd14345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563c03b-24ac-4eea-bf3b-41affd25eb1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C5096A3-1392-418D-8214-262550B6E7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1C21FE-DA49-41CA-9D6C-060C9EC935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a7f504-0961-408f-acbb-2c572cd14345"/>
    <ds:schemaRef ds:uri="e563c03b-24ac-4eea-bf3b-41affd25eb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11523</TotalTime>
  <Words>928</Words>
  <Application>Microsoft Office PowerPoint</Application>
  <PresentationFormat>Widescreen</PresentationFormat>
  <Paragraphs>113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Segoe UI</vt:lpstr>
      <vt:lpstr>Segoe UI Light</vt:lpstr>
      <vt:lpstr>Segoe UI Semibold</vt:lpstr>
      <vt:lpstr>Segoe UI Semilight</vt:lpstr>
      <vt:lpstr>Texta</vt:lpstr>
      <vt:lpstr>Wingdings</vt:lpstr>
      <vt:lpstr>Title and content</vt:lpstr>
      <vt:lpstr>PowerPoint Presentation</vt:lpstr>
      <vt:lpstr>What is Advanced Air Mobility (AAM)?</vt:lpstr>
      <vt:lpstr>PowerPoint Presentation</vt:lpstr>
      <vt:lpstr>Why is it important for the City?</vt:lpstr>
      <vt:lpstr>PowerPoint Presentation</vt:lpstr>
      <vt:lpstr>Economic</vt:lpstr>
      <vt:lpstr>PowerPoint Presentation</vt:lpstr>
      <vt:lpstr>FDOT Recommended Best Practices</vt:lpstr>
      <vt:lpstr>City of Orlando Vertiport Approval Process</vt:lpstr>
      <vt:lpstr>1. Chapter 58, Part 4P Vertiport Standards</vt:lpstr>
      <vt:lpstr>2. Applicable Zoning Districts</vt:lpstr>
      <vt:lpstr>Stakeholder Engagement</vt:lpstr>
      <vt:lpstr>Key Questions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Ostrodka, Curtis</dc:creator>
  <cp:lastModifiedBy>Jacques Coulon</cp:lastModifiedBy>
  <cp:revision>198</cp:revision>
  <dcterms:created xsi:type="dcterms:W3CDTF">2020-09-08T13:23:45Z</dcterms:created>
  <dcterms:modified xsi:type="dcterms:W3CDTF">2023-11-29T17:28:18Z</dcterms:modified>
</cp:coreProperties>
</file>